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3"/>
    <p:sldId id="271" r:id="rId4"/>
    <p:sldId id="258" r:id="rId5"/>
    <p:sldId id="272" r:id="rId6"/>
    <p:sldId id="273" r:id="rId7"/>
    <p:sldId id="259" r:id="rId8"/>
    <p:sldId id="267" r:id="rId9"/>
    <p:sldId id="279" r:id="rId10"/>
    <p:sldId id="266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auto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auto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pPr fontAlgn="auto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fontAlgn="auto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auto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auto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auto"/>
            <a:r>
              <a:rPr lang="zh-CN" altLang="en-US" sz="1350" strike="noStrike" noProof="1" smtClean="0"/>
              <a:t>第四级</a:t>
            </a:r>
            <a:endParaRPr lang="zh-CN" altLang="en-US" strike="noStrike" noProof="1" smtClean="0"/>
          </a:p>
          <a:p>
            <a:pPr lvl="4" fontAlgn="auto"/>
            <a:r>
              <a:rPr lang="zh-CN" altLang="en-US" sz="1350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82F288E0-7875-42C4-84C8-98DBBD3BF4D2}" type="datetimeFigureOut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/>
            <a:fld id="{7D9BB5D0-35E4-459D-AEF3-FE4D7C45CC19}" type="slidenum">
              <a:rPr lang="zh-CN" altLang="en-US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3" name="文本框 1"/>
          <p:cNvSpPr txBox="1"/>
          <p:nvPr/>
        </p:nvSpPr>
        <p:spPr>
          <a:xfrm>
            <a:off x="660400" y="1573213"/>
            <a:ext cx="7546975" cy="2860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50000"/>
              </a:lnSpc>
            </a:pPr>
            <a:r>
              <a:rPr lang="zh-CN" altLang="en-US" sz="6000" b="1" dirty="0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快乐读书吧</a:t>
            </a:r>
            <a:endParaRPr lang="en-US" altLang="zh-CN" sz="6000" b="1" dirty="0">
              <a:solidFill>
                <a:srgbClr val="FFC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b="1" dirty="0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很久很久以前</a:t>
            </a:r>
            <a:endParaRPr lang="zh-CN" altLang="en-US" sz="6000" b="1" dirty="0">
              <a:solidFill>
                <a:srgbClr val="FFC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圆角矩形 3"/>
          <p:cNvSpPr/>
          <p:nvPr/>
        </p:nvSpPr>
        <p:spPr>
          <a:xfrm>
            <a:off x="446088" y="1006475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98" name="文本框 9"/>
          <p:cNvSpPr txBox="1"/>
          <p:nvPr/>
        </p:nvSpPr>
        <p:spPr>
          <a:xfrm>
            <a:off x="1101725" y="1041400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学习</a:t>
            </a:r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目标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099" name="图片 10" descr="目标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088" y="1006475"/>
            <a:ext cx="655637" cy="6556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0" name="TextBox 5"/>
          <p:cNvSpPr txBox="1"/>
          <p:nvPr/>
        </p:nvSpPr>
        <p:spPr>
          <a:xfrm>
            <a:off x="446088" y="2052638"/>
            <a:ext cx="8064500" cy="31686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ts val="4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通过多读、多看，理解神话故事的故事内涵，激发学生探究神话故事的魅力。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>
              <a:lnSpc>
                <a:spcPts val="4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了解神话起源对文学发展的影响，积累有关神话故事的相关知识。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>
              <a:lnSpc>
                <a:spcPts val="4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通过拓展延伸，激发学生探求未知领域的欲望——追寻人类的起源。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圆角矩形 6"/>
          <p:cNvSpPr/>
          <p:nvPr/>
        </p:nvSpPr>
        <p:spPr>
          <a:xfrm>
            <a:off x="446088" y="1006475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122" name="文本框 9"/>
          <p:cNvSpPr txBox="1"/>
          <p:nvPr/>
        </p:nvSpPr>
        <p:spPr>
          <a:xfrm>
            <a:off x="1068388" y="1006475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zh-CN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文题展示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3" name="内容占位符 5"/>
          <p:cNvSpPr>
            <a:spLocks noGrp="1"/>
          </p:cNvSpPr>
          <p:nvPr>
            <p:ph idx="1"/>
          </p:nvPr>
        </p:nvSpPr>
        <p:spPr>
          <a:xfrm>
            <a:off x="468313" y="1844675"/>
            <a:ext cx="8351837" cy="4525963"/>
          </a:xfrm>
          <a:noFill/>
          <a:ln>
            <a:noFill/>
          </a:ln>
        </p:spPr>
        <p:txBody>
          <a:bodyPr vert="horz" wrap="square" lIns="91440" tIns="45720" rIns="91440" bIns="45720" anchor="t" anchorCtr="0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800" dirty="0"/>
              <a:t>世界是如何起源的？</a:t>
            </a:r>
            <a:endParaRPr lang="zh-CN" altLang="en-US" sz="2800" dirty="0"/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800" dirty="0"/>
              <a:t>人类是怎样产生的？</a:t>
            </a:r>
            <a:endParaRPr lang="zh-CN" altLang="en-US" sz="2800" dirty="0"/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800" dirty="0"/>
              <a:t>神和英雄是怎样生活的？</a:t>
            </a:r>
            <a:endParaRPr lang="zh-CN" altLang="en-US" sz="2800" dirty="0"/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800" dirty="0"/>
              <a:t>我们的祖先对世界的许多问题抱有强烈的好奇心，他们尝试着用神话的方式给出解释，并依靠口头讲述使其代代相传。</a:t>
            </a:r>
            <a:endParaRPr lang="en-US" altLang="zh-CN" sz="2800" dirty="0"/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zh-CN" altLang="en-US" sz="2800" dirty="0"/>
              <a:t>你是否在不同的神话故事中，了解过古人对于人类起源的想象呢？</a:t>
            </a:r>
            <a:endParaRPr lang="zh-CN" altLang="en-US" sz="2800" dirty="0"/>
          </a:p>
        </p:txBody>
      </p:sp>
      <p:pic>
        <p:nvPicPr>
          <p:cNvPr id="5124" name="内容占位符 4" descr="论文题目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775" y="977900"/>
            <a:ext cx="709613" cy="709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内容占位符 5"/>
          <p:cNvSpPr>
            <a:spLocks noGrp="1"/>
          </p:cNvSpPr>
          <p:nvPr>
            <p:ph idx="1"/>
          </p:nvPr>
        </p:nvSpPr>
        <p:spPr>
          <a:xfrm>
            <a:off x="358775" y="1819275"/>
            <a:ext cx="8351838" cy="4525963"/>
          </a:xfrm>
          <a:noFill/>
          <a:ln>
            <a:noFill/>
          </a:ln>
        </p:spPr>
        <p:txBody>
          <a:bodyPr vert="horz" wrap="square" lIns="91440" tIns="45720" rIns="91440" bIns="45720" anchor="t" anchorCtr="0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 dirty="0"/>
              <a:t>        </a:t>
            </a:r>
            <a:r>
              <a:rPr lang="zh-CN" altLang="zh-CN" sz="2800" dirty="0"/>
              <a:t>在远古时代，人们的认识能力十分低下，思维能力极为简单，对自然界和自然现象以及人类自身无法进行科学的理解和解释，他们只能凭借自己狭隘的生活体验加以想象和幻想，因而认为自然界也像人一样有意志、有性格、有感情，日、月、风、雨、雷、电，都有神在主宰着。如我在本单元学习过的女娲补天、盘古开天辟地、精卫填海等，他们就是大地万物能够存在的主宰，是拥有无穷力量的神。</a:t>
            </a:r>
            <a:endParaRPr lang="zh-CN" altLang="zh-CN" sz="2800" dirty="0"/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endParaRPr lang="zh-CN" altLang="zh-CN" sz="2800" dirty="0"/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endParaRPr lang="zh-CN" altLang="zh-CN" sz="2800" dirty="0"/>
          </a:p>
        </p:txBody>
      </p:sp>
      <p:sp>
        <p:nvSpPr>
          <p:cNvPr id="4" name="圆角矩形 3"/>
          <p:cNvSpPr/>
          <p:nvPr/>
        </p:nvSpPr>
        <p:spPr>
          <a:xfrm>
            <a:off x="446088" y="1006475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7" name="文本框 9"/>
          <p:cNvSpPr txBox="1"/>
          <p:nvPr/>
        </p:nvSpPr>
        <p:spPr>
          <a:xfrm>
            <a:off x="1068388" y="1006475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课题解读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6148" name="内容占位符 4" descr="论文题目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8775" y="1006475"/>
            <a:ext cx="709613" cy="7096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内容占位符 5"/>
          <p:cNvSpPr>
            <a:spLocks noGrp="1"/>
          </p:cNvSpPr>
          <p:nvPr>
            <p:ph idx="1"/>
          </p:nvPr>
        </p:nvSpPr>
        <p:spPr>
          <a:xfrm>
            <a:off x="252413" y="1268413"/>
            <a:ext cx="8461375" cy="4525962"/>
          </a:xfrm>
          <a:noFill/>
          <a:ln>
            <a:noFill/>
          </a:ln>
        </p:spPr>
        <p:txBody>
          <a:bodyPr vert="horz" wrap="square" lIns="91440" tIns="45720" rIns="91440" bIns="45720" anchor="t" anchorCtr="0"/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r>
              <a:rPr lang="en-US" altLang="zh-CN" sz="2800" dirty="0"/>
              <a:t>       </a:t>
            </a:r>
            <a:r>
              <a:rPr lang="zh-CN" altLang="zh-CN" sz="2800" dirty="0"/>
              <a:t>随着科学的发展，人类已经能够用相关的知识解释很多扑朔迷离的故事，也懂得了口口相传的神，其实并不存在于真实的世界。但神话中的英雄人物，无论是为开辟天地牺牲自己的盘古，还是为了补足天空而不辞辛劳的女娲，抑或坚持不懈与大海作斗争的精卫，都成为了人类不惧艰险、无私奉献的美好品质的代表，激励了后世的人们不断前进。</a:t>
            </a:r>
            <a:endParaRPr lang="zh-CN" altLang="zh-CN" sz="2800" dirty="0"/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endParaRPr lang="zh-CN" altLang="zh-CN" sz="2800" dirty="0"/>
          </a:p>
          <a:p>
            <a:pPr marL="0" indent="0">
              <a:lnSpc>
                <a:spcPts val="4000"/>
              </a:lnSpc>
              <a:spcBef>
                <a:spcPct val="0"/>
              </a:spcBef>
              <a:buNone/>
            </a:pPr>
            <a:endParaRPr lang="zh-CN" altLang="zh-CN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内容占位符 6"/>
          <p:cNvSpPr>
            <a:spLocks noGrp="1" noChangeArrowheads="1"/>
          </p:cNvSpPr>
          <p:nvPr>
            <p:ph idx="1"/>
          </p:nvPr>
        </p:nvSpPr>
        <p:spPr>
          <a:xfrm>
            <a:off x="431800" y="1878013"/>
            <a:ext cx="8280400" cy="4824413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ts val="4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    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1.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宋体" panose="02010600030101010101" pitchFamily="2" charset="-122"/>
              </a:rPr>
              <a:t>《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中国古代神话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》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：</a:t>
            </a: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这是一本神话专著，由袁珂先生编著。全书从世界是怎样开始，黄帝和蚩尤的战争，帝俊、帝喾和舜，羿和嫦娥的故事，鲧和禹治理洪水，远国异人，夏以后的传说等几个方面对支离破碎的中国神话作了最全面、完整、通俗的讲述。翻开这本书，你就可以进入远古的神话世界，感受神话那永久的魅力。</a:t>
            </a: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0" algn="l" defTabSz="914400" rtl="0" eaLnBrk="1" fontAlgn="base" latinLnBrk="0" hangingPunct="1">
              <a:lnSpc>
                <a:spcPts val="4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46088" y="1004888"/>
            <a:ext cx="2679700" cy="655638"/>
          </a:xfrm>
          <a:prstGeom prst="roundRect">
            <a:avLst/>
          </a:prstGeom>
          <a:solidFill>
            <a:srgbClr val="92D050"/>
          </a:solidFill>
          <a:ln w="3175">
            <a:solidFill>
              <a:srgbClr val="92D050"/>
            </a:solidFill>
            <a:prstDash val="soli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195" name="文本框 9"/>
          <p:cNvSpPr txBox="1"/>
          <p:nvPr/>
        </p:nvSpPr>
        <p:spPr>
          <a:xfrm>
            <a:off x="1133475" y="1012825"/>
            <a:ext cx="1920875" cy="5842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拓展积累</a:t>
            </a:r>
            <a:endParaRPr lang="zh-CN" altLang="zh-CN" sz="3200" b="1" dirty="0">
              <a:solidFill>
                <a:schemeClr val="bg1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8196" name="内容占位符 5" descr="作业指导书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088" y="976313"/>
            <a:ext cx="677862" cy="657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5" name="TextBox 3"/>
          <p:cNvSpPr txBox="1"/>
          <p:nvPr/>
        </p:nvSpPr>
        <p:spPr>
          <a:xfrm>
            <a:off x="220663" y="1227138"/>
            <a:ext cx="8456612" cy="36814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《希腊神话故事》：</a:t>
            </a:r>
            <a:r>
              <a:rPr lang="zh-CN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此书由德国古斯塔夫·施瓦布整理。大家可以在书中和远古的英雄们走一道，去经历夺取金羊毛的冒险、特洛伊战争、俄底修斯的归乡之旅……</a:t>
            </a:r>
            <a:endParaRPr lang="zh-CN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>
              <a:lnSpc>
                <a:spcPts val="4000"/>
              </a:lnSpc>
            </a:pP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endParaRPr lang="zh-CN" altLang="en-US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charRg st="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charRg st="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78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charRg st="78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charRg st="78" end="1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文本框 1"/>
          <p:cNvSpPr txBox="1"/>
          <p:nvPr/>
        </p:nvSpPr>
        <p:spPr>
          <a:xfrm>
            <a:off x="749300" y="1331913"/>
            <a:ext cx="7915275" cy="37846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eaLnBrk="0" hangingPunct="0"/>
            <a:r>
              <a:rPr lang="en-US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4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《吉尔伽美什》：</a:t>
            </a:r>
            <a:r>
              <a:rPr lang="zh-CN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这是苏美尔人的英雄史诗。其中记录了他们的始祖遇到大洪水，得救后繁衍后代的故事。</a:t>
            </a:r>
            <a:endParaRPr lang="zh-CN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0" hangingPunct="0"/>
            <a:r>
              <a:rPr lang="zh-CN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   走进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神话</a:t>
            </a:r>
            <a:r>
              <a:rPr lang="zh-CN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故事的宝库，感受不一样的精彩吧！</a:t>
            </a:r>
            <a:endParaRPr lang="zh-CN" altLang="en-US" sz="40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直角三角形 1"/>
          <p:cNvSpPr/>
          <p:nvPr/>
        </p:nvSpPr>
        <p:spPr>
          <a:xfrm rot="16200000">
            <a:off x="1571625" y="-714375"/>
            <a:ext cx="6223000" cy="8648700"/>
          </a:xfrm>
          <a:prstGeom prst="rtTriangle">
            <a:avLst/>
          </a:prstGeom>
          <a:solidFill>
            <a:srgbClr val="0070C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939" name="标题 1"/>
          <p:cNvSpPr>
            <a:spLocks noGrp="1"/>
          </p:cNvSpPr>
          <p:nvPr>
            <p:ph type="title"/>
          </p:nvPr>
        </p:nvSpPr>
        <p:spPr>
          <a:xfrm>
            <a:off x="727075" y="1676400"/>
            <a:ext cx="5886450" cy="1143000"/>
          </a:xfrm>
          <a:ln/>
        </p:spPr>
        <p:txBody>
          <a:bodyPr vert="horz" wrap="square" lIns="91440" tIns="45720" rIns="91440" bIns="45720" anchor="ctr" anchorCtr="0"/>
          <a:p>
            <a:r>
              <a:rPr lang="zh-CN" altLang="zh-CN" sz="6600" b="1" dirty="0">
                <a:solidFill>
                  <a:srgbClr val="1624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r>
              <a:rPr lang="zh-CN" altLang="zh-CN" sz="6600" b="1" dirty="0">
                <a:solidFill>
                  <a:srgbClr val="02771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观看</a:t>
            </a:r>
            <a:endParaRPr lang="zh-CN" altLang="zh-CN" sz="6600" b="1" dirty="0">
              <a:solidFill>
                <a:srgbClr val="02771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267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1763" y="3924300"/>
            <a:ext cx="8875712" cy="2863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</p:bldLst>
  </p:timing>
</p:sld>
</file>

<file path=ppt/tags/tag1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884</Words>
  <Application>WPS 演示</Application>
  <PresentationFormat>全屏显示(4:3)</PresentationFormat>
  <Paragraphs>41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黑体</vt:lpstr>
      <vt:lpstr>微软雅黑</vt:lpstr>
      <vt:lpstr>Arial Unicode MS</vt:lpstr>
      <vt:lpstr>Calibri Light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qwe</cp:lastModifiedBy>
  <cp:revision>227</cp:revision>
  <dcterms:created xsi:type="dcterms:W3CDTF">2018-02-05T08:28:46Z</dcterms:created>
  <dcterms:modified xsi:type="dcterms:W3CDTF">2021-10-05T12:42:22Z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F7AC3EA748A8482FBFD6919668E3E31A</vt:lpwstr>
  </property>
</Properties>
</file>